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Sugo Display Italics" charset="1" panose="02000506020000020004"/>
      <p:regular r:id="rId14"/>
    </p:embeddedFont>
    <p:embeddedFont>
      <p:font typeface="Roboto Condensed" charset="1" panose="02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 Id="rId4" Target="../media/VAGouIK9t4I.mp4" Type="http://schemas.openxmlformats.org/officeDocument/2006/relationships/video"/><Relationship Id="rId5" Target="../media/VAGouIK9t4I.mp4" Type="http://schemas.microsoft.com/office/2007/relationships/media"/><Relationship Id="rId6" Target="../media/image2.png" Type="http://schemas.openxmlformats.org/officeDocument/2006/relationships/image"/><Relationship Id="rId7"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38" r="0" b="-9638"/>
            </a:stretch>
          </a:blipFill>
        </p:spPr>
      </p:sp>
      <p:grpSp>
        <p:nvGrpSpPr>
          <p:cNvPr name="Group 3" id="3"/>
          <p:cNvGrpSpPr/>
          <p:nvPr/>
        </p:nvGrpSpPr>
        <p:grpSpPr>
          <a:xfrm rot="0">
            <a:off x="0" y="-12584"/>
            <a:ext cx="18288000" cy="10299584"/>
            <a:chOff x="0" y="0"/>
            <a:chExt cx="6812038" cy="3836459"/>
          </a:xfrm>
        </p:grpSpPr>
        <p:sp>
          <p:nvSpPr>
            <p:cNvPr name="Freeform 4" id="4"/>
            <p:cNvSpPr/>
            <p:nvPr/>
          </p:nvSpPr>
          <p:spPr>
            <a:xfrm flipH="false" flipV="false" rot="0">
              <a:off x="0" y="0"/>
              <a:ext cx="6812038" cy="3836459"/>
            </a:xfrm>
            <a:custGeom>
              <a:avLst/>
              <a:gdLst/>
              <a:ahLst/>
              <a:cxnLst/>
              <a:rect r="r" b="b" t="t" l="l"/>
              <a:pathLst>
                <a:path h="3836459" w="6812038">
                  <a:moveTo>
                    <a:pt x="0" y="0"/>
                  </a:moveTo>
                  <a:lnTo>
                    <a:pt x="6812038" y="0"/>
                  </a:lnTo>
                  <a:lnTo>
                    <a:pt x="6812038" y="3836459"/>
                  </a:lnTo>
                  <a:lnTo>
                    <a:pt x="0" y="3836459"/>
                  </a:lnTo>
                  <a:close/>
                </a:path>
              </a:pathLst>
            </a:custGeom>
            <a:gradFill rotWithShape="true">
              <a:gsLst>
                <a:gs pos="0">
                  <a:srgbClr val="404040">
                    <a:alpha val="50000"/>
                  </a:srgbClr>
                </a:gs>
                <a:gs pos="100000">
                  <a:srgbClr val="404040">
                    <a:alpha val="100000"/>
                  </a:srgbClr>
                </a:gs>
              </a:gsLst>
              <a:path path="circle">
                <a:fillToRect l="50000" r="50000" t="50000" b="50000"/>
              </a:path>
            </a:gradFill>
          </p:spPr>
        </p:sp>
        <p:sp>
          <p:nvSpPr>
            <p:cNvPr name="TextBox 5" id="5"/>
            <p:cNvSpPr txBox="true"/>
            <p:nvPr/>
          </p:nvSpPr>
          <p:spPr>
            <a:xfrm>
              <a:off x="0" y="-28575"/>
              <a:ext cx="6812038" cy="3865034"/>
            </a:xfrm>
            <a:prstGeom prst="rect">
              <a:avLst/>
            </a:prstGeom>
          </p:spPr>
          <p:txBody>
            <a:bodyPr anchor="ctr" rtlCol="false" tIns="48876" lIns="48876" bIns="48876" rIns="48876"/>
            <a:lstStyle/>
            <a:p>
              <a:pPr algn="ctr">
                <a:lnSpc>
                  <a:spcPts val="1885"/>
                </a:lnSpc>
              </a:pPr>
            </a:p>
          </p:txBody>
        </p:sp>
      </p:grpSp>
      <p:sp>
        <p:nvSpPr>
          <p:cNvPr name="TextBox 6" id="6"/>
          <p:cNvSpPr txBox="true"/>
          <p:nvPr/>
        </p:nvSpPr>
        <p:spPr>
          <a:xfrm rot="0">
            <a:off x="2016232" y="3080676"/>
            <a:ext cx="14255536" cy="4032682"/>
          </a:xfrm>
          <a:prstGeom prst="rect">
            <a:avLst/>
          </a:prstGeom>
        </p:spPr>
        <p:txBody>
          <a:bodyPr anchor="t" rtlCol="false" tIns="0" lIns="0" bIns="0" rIns="0">
            <a:spAutoFit/>
          </a:bodyPr>
          <a:lstStyle/>
          <a:p>
            <a:pPr algn="ctr">
              <a:lnSpc>
                <a:spcPts val="15189"/>
              </a:lnSpc>
            </a:pPr>
            <a:r>
              <a:rPr lang="en-US" sz="16510" i="true" spc="1750">
                <a:solidFill>
                  <a:srgbClr val="FDFEFE"/>
                </a:solidFill>
                <a:latin typeface="Sugo Display Italics"/>
                <a:ea typeface="Sugo Display Italics"/>
                <a:cs typeface="Sugo Display Italics"/>
                <a:sym typeface="Sugo Display Italics"/>
              </a:rPr>
              <a:t>GYM</a:t>
            </a:r>
          </a:p>
          <a:p>
            <a:pPr algn="ctr">
              <a:lnSpc>
                <a:spcPts val="15189"/>
              </a:lnSpc>
            </a:pPr>
            <a:r>
              <a:rPr lang="en-US" sz="16510" i="true" spc="1750">
                <a:solidFill>
                  <a:srgbClr val="FDFEFE"/>
                </a:solidFill>
                <a:latin typeface="Sugo Display Italics"/>
                <a:ea typeface="Sugo Display Italics"/>
                <a:cs typeface="Sugo Display Italics"/>
                <a:sym typeface="Sugo Display Italics"/>
              </a:rPr>
              <a:t>APP</a:t>
            </a:r>
          </a:p>
        </p:txBody>
      </p:sp>
      <p:sp>
        <p:nvSpPr>
          <p:cNvPr name="TextBox 7" id="7"/>
          <p:cNvSpPr txBox="true"/>
          <p:nvPr/>
        </p:nvSpPr>
        <p:spPr>
          <a:xfrm rot="0">
            <a:off x="4454582" y="6685739"/>
            <a:ext cx="9378837" cy="898525"/>
          </a:xfrm>
          <a:prstGeom prst="rect">
            <a:avLst/>
          </a:prstGeom>
        </p:spPr>
        <p:txBody>
          <a:bodyPr anchor="t" rtlCol="false" tIns="0" lIns="0" bIns="0" rIns="0">
            <a:spAutoFit/>
          </a:bodyPr>
          <a:lstStyle/>
          <a:p>
            <a:pPr algn="ctr">
              <a:lnSpc>
                <a:spcPts val="7133"/>
              </a:lnSpc>
            </a:pPr>
            <a:r>
              <a:rPr lang="en-US" sz="5095" i="true" spc="540">
                <a:solidFill>
                  <a:srgbClr val="FDFEFE"/>
                </a:solidFill>
                <a:latin typeface="Sugo Display Italics"/>
                <a:ea typeface="Sugo Display Italics"/>
                <a:cs typeface="Sugo Display Italics"/>
                <a:sym typeface="Sugo Display Italics"/>
              </a:rPr>
              <a:t>Oscar Mercado Alapont</a:t>
            </a:r>
          </a:p>
        </p:txBody>
      </p:sp>
      <p:sp>
        <p:nvSpPr>
          <p:cNvPr name="Freeform 8" id="8"/>
          <p:cNvSpPr/>
          <p:nvPr/>
        </p:nvSpPr>
        <p:spPr>
          <a:xfrm flipH="true" flipV="false" rot="0">
            <a:off x="13409603" y="2857107"/>
            <a:ext cx="1702821" cy="1984219"/>
          </a:xfrm>
          <a:custGeom>
            <a:avLst/>
            <a:gdLst/>
            <a:ahLst/>
            <a:cxnLst/>
            <a:rect r="r" b="b" t="t" l="l"/>
            <a:pathLst>
              <a:path h="1984219" w="1702821">
                <a:moveTo>
                  <a:pt x="1702821" y="0"/>
                </a:moveTo>
                <a:lnTo>
                  <a:pt x="0" y="0"/>
                </a:lnTo>
                <a:lnTo>
                  <a:pt x="0" y="1984219"/>
                </a:lnTo>
                <a:lnTo>
                  <a:pt x="1702821" y="1984219"/>
                </a:lnTo>
                <a:lnTo>
                  <a:pt x="170282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738159" y="5137208"/>
            <a:ext cx="5042282" cy="5116707"/>
          </a:xfrm>
          <a:custGeom>
            <a:avLst/>
            <a:gdLst/>
            <a:ahLst/>
            <a:cxnLst/>
            <a:rect r="r" b="b" t="t" l="l"/>
            <a:pathLst>
              <a:path h="5116707" w="5042282">
                <a:moveTo>
                  <a:pt x="0" y="0"/>
                </a:moveTo>
                <a:lnTo>
                  <a:pt x="5042282" y="0"/>
                </a:lnTo>
                <a:lnTo>
                  <a:pt x="5042282" y="5116707"/>
                </a:lnTo>
                <a:lnTo>
                  <a:pt x="0" y="51167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139975" y="5647144"/>
            <a:ext cx="5546134" cy="8078297"/>
          </a:xfrm>
          <a:custGeom>
            <a:avLst/>
            <a:gdLst/>
            <a:ahLst/>
            <a:cxnLst/>
            <a:rect r="r" b="b" t="t" l="l"/>
            <a:pathLst>
              <a:path h="8078297" w="5546134">
                <a:moveTo>
                  <a:pt x="0" y="0"/>
                </a:moveTo>
                <a:lnTo>
                  <a:pt x="5546134" y="0"/>
                </a:lnTo>
                <a:lnTo>
                  <a:pt x="5546134" y="8078297"/>
                </a:lnTo>
                <a:lnTo>
                  <a:pt x="0" y="80782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4057075" y="2995439"/>
            <a:ext cx="1043766" cy="1845888"/>
          </a:xfrm>
          <a:custGeom>
            <a:avLst/>
            <a:gdLst/>
            <a:ahLst/>
            <a:cxnLst/>
            <a:rect r="r" b="b" t="t" l="l"/>
            <a:pathLst>
              <a:path h="1845888" w="1043766">
                <a:moveTo>
                  <a:pt x="0" y="0"/>
                </a:moveTo>
                <a:lnTo>
                  <a:pt x="1043766" y="0"/>
                </a:lnTo>
                <a:lnTo>
                  <a:pt x="1043766" y="1845887"/>
                </a:lnTo>
                <a:lnTo>
                  <a:pt x="0" y="18458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38" r="0" b="-9638"/>
            </a:stretch>
          </a:blipFill>
        </p:spPr>
      </p:sp>
      <p:grpSp>
        <p:nvGrpSpPr>
          <p:cNvPr name="Group 3" id="3"/>
          <p:cNvGrpSpPr/>
          <p:nvPr/>
        </p:nvGrpSpPr>
        <p:grpSpPr>
          <a:xfrm rot="0">
            <a:off x="0" y="-6292"/>
            <a:ext cx="18288000" cy="10299584"/>
            <a:chOff x="0" y="0"/>
            <a:chExt cx="6812038" cy="3836459"/>
          </a:xfrm>
        </p:grpSpPr>
        <p:sp>
          <p:nvSpPr>
            <p:cNvPr name="Freeform 4" id="4"/>
            <p:cNvSpPr/>
            <p:nvPr/>
          </p:nvSpPr>
          <p:spPr>
            <a:xfrm flipH="false" flipV="false" rot="0">
              <a:off x="0" y="0"/>
              <a:ext cx="6812038" cy="3836459"/>
            </a:xfrm>
            <a:custGeom>
              <a:avLst/>
              <a:gdLst/>
              <a:ahLst/>
              <a:cxnLst/>
              <a:rect r="r" b="b" t="t" l="l"/>
              <a:pathLst>
                <a:path h="3836459" w="6812038">
                  <a:moveTo>
                    <a:pt x="0" y="0"/>
                  </a:moveTo>
                  <a:lnTo>
                    <a:pt x="6812038" y="0"/>
                  </a:lnTo>
                  <a:lnTo>
                    <a:pt x="6812038" y="3836459"/>
                  </a:lnTo>
                  <a:lnTo>
                    <a:pt x="0" y="3836459"/>
                  </a:lnTo>
                  <a:close/>
                </a:path>
              </a:pathLst>
            </a:custGeom>
            <a:gradFill rotWithShape="true">
              <a:gsLst>
                <a:gs pos="0">
                  <a:srgbClr val="404040">
                    <a:alpha val="50000"/>
                  </a:srgbClr>
                </a:gs>
                <a:gs pos="100000">
                  <a:srgbClr val="404040">
                    <a:alpha val="100000"/>
                  </a:srgbClr>
                </a:gs>
              </a:gsLst>
              <a:path path="circle">
                <a:fillToRect l="50000" r="50000" t="50000" b="50000"/>
              </a:path>
            </a:gradFill>
          </p:spPr>
        </p:sp>
        <p:sp>
          <p:nvSpPr>
            <p:cNvPr name="TextBox 5" id="5"/>
            <p:cNvSpPr txBox="true"/>
            <p:nvPr/>
          </p:nvSpPr>
          <p:spPr>
            <a:xfrm>
              <a:off x="0" y="-28575"/>
              <a:ext cx="6812038" cy="3865034"/>
            </a:xfrm>
            <a:prstGeom prst="rect">
              <a:avLst/>
            </a:prstGeom>
          </p:spPr>
          <p:txBody>
            <a:bodyPr anchor="ctr" rtlCol="false" tIns="48876" lIns="48876" bIns="48876" rIns="48876"/>
            <a:lstStyle/>
            <a:p>
              <a:pPr algn="ctr">
                <a:lnSpc>
                  <a:spcPts val="1885"/>
                </a:lnSpc>
              </a:pPr>
            </a:p>
          </p:txBody>
        </p:sp>
      </p:grpSp>
      <p:sp>
        <p:nvSpPr>
          <p:cNvPr name="Freeform 6" id="6"/>
          <p:cNvSpPr/>
          <p:nvPr/>
        </p:nvSpPr>
        <p:spPr>
          <a:xfrm flipH="false" flipV="false" rot="0">
            <a:off x="11621451" y="1809711"/>
            <a:ext cx="5495895" cy="6807979"/>
          </a:xfrm>
          <a:custGeom>
            <a:avLst/>
            <a:gdLst/>
            <a:ahLst/>
            <a:cxnLst/>
            <a:rect r="r" b="b" t="t" l="l"/>
            <a:pathLst>
              <a:path h="6807979" w="5495895">
                <a:moveTo>
                  <a:pt x="0" y="0"/>
                </a:moveTo>
                <a:lnTo>
                  <a:pt x="5495896" y="0"/>
                </a:lnTo>
                <a:lnTo>
                  <a:pt x="5495896" y="6807978"/>
                </a:lnTo>
                <a:lnTo>
                  <a:pt x="0" y="6807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70653" y="1866276"/>
            <a:ext cx="7578362" cy="1123484"/>
          </a:xfrm>
          <a:prstGeom prst="rect">
            <a:avLst/>
          </a:prstGeom>
        </p:spPr>
        <p:txBody>
          <a:bodyPr anchor="t" rtlCol="false" tIns="0" lIns="0" bIns="0" rIns="0">
            <a:spAutoFit/>
          </a:bodyPr>
          <a:lstStyle/>
          <a:p>
            <a:pPr algn="l">
              <a:lnSpc>
                <a:spcPts val="8074"/>
              </a:lnSpc>
            </a:pPr>
            <a:r>
              <a:rPr lang="en-US" sz="8776" i="true" spc="930">
                <a:solidFill>
                  <a:srgbClr val="FDFEFE"/>
                </a:solidFill>
                <a:latin typeface="Sugo Display Italics"/>
                <a:ea typeface="Sugo Display Italics"/>
                <a:cs typeface="Sugo Display Italics"/>
                <a:sym typeface="Sugo Display Italics"/>
              </a:rPr>
              <a:t>QUE ES GYMAPP</a:t>
            </a:r>
          </a:p>
        </p:txBody>
      </p:sp>
      <p:sp>
        <p:nvSpPr>
          <p:cNvPr name="TextBox 8" id="8"/>
          <p:cNvSpPr txBox="true"/>
          <p:nvPr/>
        </p:nvSpPr>
        <p:spPr>
          <a:xfrm rot="0">
            <a:off x="1170653" y="4165704"/>
            <a:ext cx="10587171" cy="3813810"/>
          </a:xfrm>
          <a:prstGeom prst="rect">
            <a:avLst/>
          </a:prstGeom>
        </p:spPr>
        <p:txBody>
          <a:bodyPr anchor="t" rtlCol="false" tIns="0" lIns="0" bIns="0" rIns="0">
            <a:spAutoFit/>
          </a:bodyPr>
          <a:lstStyle/>
          <a:p>
            <a:pPr algn="l">
              <a:lnSpc>
                <a:spcPts val="5040"/>
              </a:lnSpc>
            </a:pPr>
            <a:r>
              <a:rPr lang="en-US" sz="3600">
                <a:solidFill>
                  <a:srgbClr val="FDFEFE"/>
                </a:solidFill>
                <a:latin typeface="Roboto Condensed"/>
                <a:ea typeface="Roboto Condensed"/>
                <a:cs typeface="Roboto Condensed"/>
                <a:sym typeface="Roboto Condensed"/>
              </a:rPr>
              <a:t>GymApp es una aplicación que permite reducir la carga de trabajo de los recepcionistas de los gimnasios, facilitarles su trabajo con las clases y eliminado posibles errores humanos, además de ofrecer una forma al usuario de ob</a:t>
            </a:r>
            <a:r>
              <a:rPr lang="en-US" sz="3600">
                <a:solidFill>
                  <a:srgbClr val="FDFEFE"/>
                </a:solidFill>
                <a:latin typeface="Roboto Condensed"/>
                <a:ea typeface="Roboto Condensed"/>
                <a:cs typeface="Roboto Condensed"/>
                <a:sym typeface="Roboto Condensed"/>
              </a:rPr>
              <a:t>tener información de los gimnasios y de las clases a las que quieren asistir.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38" r="0" b="-9638"/>
            </a:stretch>
          </a:blipFill>
        </p:spPr>
      </p:sp>
      <p:grpSp>
        <p:nvGrpSpPr>
          <p:cNvPr name="Group 3" id="3"/>
          <p:cNvGrpSpPr/>
          <p:nvPr/>
        </p:nvGrpSpPr>
        <p:grpSpPr>
          <a:xfrm rot="0">
            <a:off x="0" y="-6292"/>
            <a:ext cx="18288000" cy="10299584"/>
            <a:chOff x="0" y="0"/>
            <a:chExt cx="6812038" cy="3836459"/>
          </a:xfrm>
        </p:grpSpPr>
        <p:sp>
          <p:nvSpPr>
            <p:cNvPr name="Freeform 4" id="4"/>
            <p:cNvSpPr/>
            <p:nvPr/>
          </p:nvSpPr>
          <p:spPr>
            <a:xfrm flipH="false" flipV="false" rot="0">
              <a:off x="0" y="0"/>
              <a:ext cx="6812038" cy="3836459"/>
            </a:xfrm>
            <a:custGeom>
              <a:avLst/>
              <a:gdLst/>
              <a:ahLst/>
              <a:cxnLst/>
              <a:rect r="r" b="b" t="t" l="l"/>
              <a:pathLst>
                <a:path h="3836459" w="6812038">
                  <a:moveTo>
                    <a:pt x="0" y="0"/>
                  </a:moveTo>
                  <a:lnTo>
                    <a:pt x="6812038" y="0"/>
                  </a:lnTo>
                  <a:lnTo>
                    <a:pt x="6812038" y="3836459"/>
                  </a:lnTo>
                  <a:lnTo>
                    <a:pt x="0" y="3836459"/>
                  </a:lnTo>
                  <a:close/>
                </a:path>
              </a:pathLst>
            </a:custGeom>
            <a:gradFill rotWithShape="true">
              <a:gsLst>
                <a:gs pos="0">
                  <a:srgbClr val="404040">
                    <a:alpha val="50000"/>
                  </a:srgbClr>
                </a:gs>
                <a:gs pos="100000">
                  <a:srgbClr val="404040">
                    <a:alpha val="100000"/>
                  </a:srgbClr>
                </a:gs>
              </a:gsLst>
              <a:path path="circle">
                <a:fillToRect l="50000" r="50000" t="50000" b="50000"/>
              </a:path>
            </a:gradFill>
          </p:spPr>
        </p:sp>
        <p:sp>
          <p:nvSpPr>
            <p:cNvPr name="TextBox 5" id="5"/>
            <p:cNvSpPr txBox="true"/>
            <p:nvPr/>
          </p:nvSpPr>
          <p:spPr>
            <a:xfrm>
              <a:off x="0" y="-28575"/>
              <a:ext cx="6812038" cy="3865034"/>
            </a:xfrm>
            <a:prstGeom prst="rect">
              <a:avLst/>
            </a:prstGeom>
          </p:spPr>
          <p:txBody>
            <a:bodyPr anchor="ctr" rtlCol="false" tIns="48876" lIns="48876" bIns="48876" rIns="48876"/>
            <a:lstStyle/>
            <a:p>
              <a:pPr algn="ctr">
                <a:lnSpc>
                  <a:spcPts val="1885"/>
                </a:lnSpc>
              </a:pPr>
            </a:p>
          </p:txBody>
        </p:sp>
      </p:grpSp>
      <p:grpSp>
        <p:nvGrpSpPr>
          <p:cNvPr name="Group 6" id="6"/>
          <p:cNvGrpSpPr/>
          <p:nvPr/>
        </p:nvGrpSpPr>
        <p:grpSpPr>
          <a:xfrm rot="0">
            <a:off x="6666549" y="1656726"/>
            <a:ext cx="10824200" cy="8492739"/>
            <a:chOff x="0" y="0"/>
            <a:chExt cx="14432266" cy="11323652"/>
          </a:xfrm>
        </p:grpSpPr>
        <p:sp>
          <p:nvSpPr>
            <p:cNvPr name="TextBox 7" id="7"/>
            <p:cNvSpPr txBox="true"/>
            <p:nvPr/>
          </p:nvSpPr>
          <p:spPr>
            <a:xfrm rot="0">
              <a:off x="0" y="209550"/>
              <a:ext cx="10330705" cy="1567829"/>
            </a:xfrm>
            <a:prstGeom prst="rect">
              <a:avLst/>
            </a:prstGeom>
          </p:spPr>
          <p:txBody>
            <a:bodyPr anchor="t" rtlCol="false" tIns="0" lIns="0" bIns="0" rIns="0">
              <a:spAutoFit/>
            </a:bodyPr>
            <a:lstStyle/>
            <a:p>
              <a:pPr algn="l">
                <a:lnSpc>
                  <a:spcPts val="8074"/>
                </a:lnSpc>
              </a:pPr>
              <a:r>
                <a:rPr lang="en-US" sz="8776" i="true" spc="930">
                  <a:solidFill>
                    <a:srgbClr val="FDFEFE"/>
                  </a:solidFill>
                  <a:latin typeface="Sugo Display Italics"/>
                  <a:ea typeface="Sugo Display Italics"/>
                  <a:cs typeface="Sugo Display Italics"/>
                  <a:sym typeface="Sugo Display Italics"/>
                </a:rPr>
                <a:t>PORQUE</a:t>
              </a:r>
            </a:p>
          </p:txBody>
        </p:sp>
        <p:sp>
          <p:nvSpPr>
            <p:cNvPr name="TextBox 8" id="8"/>
            <p:cNvSpPr txBox="true"/>
            <p:nvPr/>
          </p:nvSpPr>
          <p:spPr>
            <a:xfrm rot="0">
              <a:off x="0" y="2009472"/>
              <a:ext cx="14432266" cy="9314180"/>
            </a:xfrm>
            <a:prstGeom prst="rect">
              <a:avLst/>
            </a:prstGeom>
          </p:spPr>
          <p:txBody>
            <a:bodyPr anchor="t" rtlCol="false" tIns="0" lIns="0" bIns="0" rIns="0">
              <a:spAutoFit/>
            </a:bodyPr>
            <a:lstStyle/>
            <a:p>
              <a:pPr algn="l">
                <a:lnSpc>
                  <a:spcPts val="5040"/>
                </a:lnSpc>
              </a:pPr>
              <a:r>
                <a:rPr lang="en-US" sz="3600">
                  <a:solidFill>
                    <a:srgbClr val="FDFEFE"/>
                  </a:solidFill>
                  <a:latin typeface="Roboto Condensed"/>
                  <a:ea typeface="Roboto Condensed"/>
                  <a:cs typeface="Roboto Condensed"/>
                  <a:sym typeface="Roboto Condensed"/>
                </a:rPr>
                <a:t>Mi madre trabaja como recepcionista en un gimnasio, en este gimnasio dispone de una variedad de clases, pero el gimnasio no dispone de una forma automática de reservar estas clases, se pueden reservar enviando un mensaje por WhatsApp el día anterior  y el recepcionista del gimnasio lo apunta en un Excel que comparten con los monitores.</a:t>
              </a:r>
            </a:p>
            <a:p>
              <a:pPr algn="l">
                <a:lnSpc>
                  <a:spcPts val="5040"/>
                </a:lnSpc>
              </a:pPr>
              <a:r>
                <a:rPr lang="en-US" sz="3600">
                  <a:solidFill>
                    <a:srgbClr val="FDFEFE"/>
                  </a:solidFill>
                  <a:latin typeface="Roboto Condensed"/>
                  <a:ea typeface="Roboto Condensed"/>
                  <a:cs typeface="Roboto Condensed"/>
                  <a:sym typeface="Roboto Condensed"/>
                </a:rPr>
                <a:t>De esta forma se me ocurrió que podría hacer una aplicación para poder reservar una plaza de forma mucho más cómoda tanto para el usuario como para el recepcionista, además de elimina muchas opciones de errores.</a:t>
              </a:r>
            </a:p>
          </p:txBody>
        </p:sp>
      </p:grpSp>
      <p:sp>
        <p:nvSpPr>
          <p:cNvPr name="Freeform 9" id="9"/>
          <p:cNvSpPr/>
          <p:nvPr/>
        </p:nvSpPr>
        <p:spPr>
          <a:xfrm flipH="false" flipV="false" rot="0">
            <a:off x="-664079" y="1656726"/>
            <a:ext cx="6869283" cy="9016959"/>
          </a:xfrm>
          <a:custGeom>
            <a:avLst/>
            <a:gdLst/>
            <a:ahLst/>
            <a:cxnLst/>
            <a:rect r="r" b="b" t="t" l="l"/>
            <a:pathLst>
              <a:path h="9016959" w="6869283">
                <a:moveTo>
                  <a:pt x="0" y="0"/>
                </a:moveTo>
                <a:lnTo>
                  <a:pt x="6869283" y="0"/>
                </a:lnTo>
                <a:lnTo>
                  <a:pt x="6869283" y="9016959"/>
                </a:lnTo>
                <a:lnTo>
                  <a:pt x="0" y="90169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38" r="0" b="-9638"/>
            </a:stretch>
          </a:blipFill>
        </p:spPr>
      </p:sp>
      <p:grpSp>
        <p:nvGrpSpPr>
          <p:cNvPr name="Group 3" id="3"/>
          <p:cNvGrpSpPr/>
          <p:nvPr/>
        </p:nvGrpSpPr>
        <p:grpSpPr>
          <a:xfrm rot="0">
            <a:off x="0" y="-6292"/>
            <a:ext cx="18288000" cy="10299584"/>
            <a:chOff x="0" y="0"/>
            <a:chExt cx="6812038" cy="3836459"/>
          </a:xfrm>
        </p:grpSpPr>
        <p:sp>
          <p:nvSpPr>
            <p:cNvPr name="Freeform 4" id="4"/>
            <p:cNvSpPr/>
            <p:nvPr/>
          </p:nvSpPr>
          <p:spPr>
            <a:xfrm flipH="false" flipV="false" rot="0">
              <a:off x="0" y="0"/>
              <a:ext cx="6812038" cy="3836459"/>
            </a:xfrm>
            <a:custGeom>
              <a:avLst/>
              <a:gdLst/>
              <a:ahLst/>
              <a:cxnLst/>
              <a:rect r="r" b="b" t="t" l="l"/>
              <a:pathLst>
                <a:path h="3836459" w="6812038">
                  <a:moveTo>
                    <a:pt x="0" y="0"/>
                  </a:moveTo>
                  <a:lnTo>
                    <a:pt x="6812038" y="0"/>
                  </a:lnTo>
                  <a:lnTo>
                    <a:pt x="6812038" y="3836459"/>
                  </a:lnTo>
                  <a:lnTo>
                    <a:pt x="0" y="3836459"/>
                  </a:lnTo>
                  <a:close/>
                </a:path>
              </a:pathLst>
            </a:custGeom>
            <a:gradFill rotWithShape="true">
              <a:gsLst>
                <a:gs pos="0">
                  <a:srgbClr val="404040">
                    <a:alpha val="50000"/>
                  </a:srgbClr>
                </a:gs>
                <a:gs pos="100000">
                  <a:srgbClr val="404040">
                    <a:alpha val="100000"/>
                  </a:srgbClr>
                </a:gs>
              </a:gsLst>
              <a:path path="circle">
                <a:fillToRect l="50000" r="50000" t="50000" b="50000"/>
              </a:path>
            </a:gradFill>
          </p:spPr>
        </p:sp>
        <p:sp>
          <p:nvSpPr>
            <p:cNvPr name="TextBox 5" id="5"/>
            <p:cNvSpPr txBox="true"/>
            <p:nvPr/>
          </p:nvSpPr>
          <p:spPr>
            <a:xfrm>
              <a:off x="0" y="-28575"/>
              <a:ext cx="6812038" cy="3865034"/>
            </a:xfrm>
            <a:prstGeom prst="rect">
              <a:avLst/>
            </a:prstGeom>
          </p:spPr>
          <p:txBody>
            <a:bodyPr anchor="ctr" rtlCol="false" tIns="48876" lIns="48876" bIns="48876" rIns="48876"/>
            <a:lstStyle/>
            <a:p>
              <a:pPr algn="ctr">
                <a:lnSpc>
                  <a:spcPts val="1885"/>
                </a:lnSpc>
              </a:pPr>
            </a:p>
          </p:txBody>
        </p:sp>
      </p:grpSp>
      <p:grpSp>
        <p:nvGrpSpPr>
          <p:cNvPr name="Group 6" id="6"/>
          <p:cNvGrpSpPr/>
          <p:nvPr/>
        </p:nvGrpSpPr>
        <p:grpSpPr>
          <a:xfrm rot="0">
            <a:off x="6666549" y="1656726"/>
            <a:ext cx="10587171" cy="6960963"/>
            <a:chOff x="0" y="0"/>
            <a:chExt cx="14116228" cy="9281284"/>
          </a:xfrm>
        </p:grpSpPr>
        <p:sp>
          <p:nvSpPr>
            <p:cNvPr name="TextBox 7" id="7"/>
            <p:cNvSpPr txBox="true"/>
            <p:nvPr/>
          </p:nvSpPr>
          <p:spPr>
            <a:xfrm rot="0">
              <a:off x="0" y="209550"/>
              <a:ext cx="10104483" cy="2929060"/>
            </a:xfrm>
            <a:prstGeom prst="rect">
              <a:avLst/>
            </a:prstGeom>
          </p:spPr>
          <p:txBody>
            <a:bodyPr anchor="t" rtlCol="false" tIns="0" lIns="0" bIns="0" rIns="0">
              <a:spAutoFit/>
            </a:bodyPr>
            <a:lstStyle/>
            <a:p>
              <a:pPr algn="l">
                <a:lnSpc>
                  <a:spcPts val="8074"/>
                </a:lnSpc>
              </a:pPr>
              <a:r>
                <a:rPr lang="en-US" sz="8776" i="true" spc="930">
                  <a:solidFill>
                    <a:srgbClr val="FDFEFE"/>
                  </a:solidFill>
                  <a:latin typeface="Sugo Display Italics"/>
                  <a:ea typeface="Sugo Display Italics"/>
                  <a:cs typeface="Sugo Display Italics"/>
                  <a:sym typeface="Sugo Display Italics"/>
                </a:rPr>
                <a:t>ORGANIZACIÓN DEL PROYECTO</a:t>
              </a:r>
            </a:p>
          </p:txBody>
        </p:sp>
        <p:sp>
          <p:nvSpPr>
            <p:cNvPr name="TextBox 8" id="8"/>
            <p:cNvSpPr txBox="true"/>
            <p:nvPr/>
          </p:nvSpPr>
          <p:spPr>
            <a:xfrm rot="0">
              <a:off x="0" y="3370704"/>
              <a:ext cx="14116228" cy="5910580"/>
            </a:xfrm>
            <a:prstGeom prst="rect">
              <a:avLst/>
            </a:prstGeom>
          </p:spPr>
          <p:txBody>
            <a:bodyPr anchor="t" rtlCol="false" tIns="0" lIns="0" bIns="0" rIns="0">
              <a:spAutoFit/>
            </a:bodyPr>
            <a:lstStyle/>
            <a:p>
              <a:pPr algn="l">
                <a:lnSpc>
                  <a:spcPts val="5040"/>
                </a:lnSpc>
              </a:pPr>
              <a:r>
                <a:rPr lang="en-US" sz="3600">
                  <a:solidFill>
                    <a:srgbClr val="FDFEFE"/>
                  </a:solidFill>
                  <a:latin typeface="Roboto Condensed"/>
                  <a:ea typeface="Roboto Condensed"/>
                  <a:cs typeface="Roboto Condensed"/>
                  <a:sym typeface="Roboto Condensed"/>
                </a:rPr>
                <a:t>Para este proyecto he utilizado algo parecido a la metodología Scrum, como el proyecto lo he realizado solo obviamente no he hecho reuniones con el equipo porque el equipo soy yo, pero al principio del día miraba mi documento de texto con las cosas que me faltaban por hacer y pensaba </a:t>
              </a:r>
              <a:r>
                <a:rPr lang="en-US" sz="3600">
                  <a:solidFill>
                    <a:srgbClr val="FDFEFE"/>
                  </a:solidFill>
                  <a:latin typeface="Roboto Condensed"/>
                  <a:ea typeface="Roboto Condensed"/>
                  <a:cs typeface="Roboto Condensed"/>
                  <a:sym typeface="Roboto Condensed"/>
                </a:rPr>
                <a:t>en que haría, una vez terminaba lo marcaba como hecho en mi documento de texto</a:t>
              </a:r>
            </a:p>
          </p:txBody>
        </p:sp>
      </p:grpSp>
      <p:sp>
        <p:nvSpPr>
          <p:cNvPr name="Freeform 9" id="9"/>
          <p:cNvSpPr/>
          <p:nvPr/>
        </p:nvSpPr>
        <p:spPr>
          <a:xfrm flipH="false" flipV="false" rot="0">
            <a:off x="1680678" y="1161017"/>
            <a:ext cx="2896351" cy="7964966"/>
          </a:xfrm>
          <a:custGeom>
            <a:avLst/>
            <a:gdLst/>
            <a:ahLst/>
            <a:cxnLst/>
            <a:rect r="r" b="b" t="t" l="l"/>
            <a:pathLst>
              <a:path h="7964966" w="2896351">
                <a:moveTo>
                  <a:pt x="0" y="0"/>
                </a:moveTo>
                <a:lnTo>
                  <a:pt x="2896351" y="0"/>
                </a:lnTo>
                <a:lnTo>
                  <a:pt x="2896351" y="7964966"/>
                </a:lnTo>
                <a:lnTo>
                  <a:pt x="0" y="7964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38" r="0" b="-9638"/>
            </a:stretch>
          </a:blipFill>
        </p:spPr>
      </p:sp>
      <p:grpSp>
        <p:nvGrpSpPr>
          <p:cNvPr name="Group 3" id="3"/>
          <p:cNvGrpSpPr/>
          <p:nvPr/>
        </p:nvGrpSpPr>
        <p:grpSpPr>
          <a:xfrm rot="0">
            <a:off x="0" y="-6292"/>
            <a:ext cx="18288000" cy="10299584"/>
            <a:chOff x="0" y="0"/>
            <a:chExt cx="6812038" cy="3836459"/>
          </a:xfrm>
        </p:grpSpPr>
        <p:sp>
          <p:nvSpPr>
            <p:cNvPr name="Freeform 4" id="4"/>
            <p:cNvSpPr/>
            <p:nvPr/>
          </p:nvSpPr>
          <p:spPr>
            <a:xfrm flipH="false" flipV="false" rot="0">
              <a:off x="0" y="0"/>
              <a:ext cx="6812038" cy="3836459"/>
            </a:xfrm>
            <a:custGeom>
              <a:avLst/>
              <a:gdLst/>
              <a:ahLst/>
              <a:cxnLst/>
              <a:rect r="r" b="b" t="t" l="l"/>
              <a:pathLst>
                <a:path h="3836459" w="6812038">
                  <a:moveTo>
                    <a:pt x="0" y="0"/>
                  </a:moveTo>
                  <a:lnTo>
                    <a:pt x="6812038" y="0"/>
                  </a:lnTo>
                  <a:lnTo>
                    <a:pt x="6812038" y="3836459"/>
                  </a:lnTo>
                  <a:lnTo>
                    <a:pt x="0" y="3836459"/>
                  </a:lnTo>
                  <a:close/>
                </a:path>
              </a:pathLst>
            </a:custGeom>
            <a:gradFill rotWithShape="true">
              <a:gsLst>
                <a:gs pos="0">
                  <a:srgbClr val="404040">
                    <a:alpha val="50000"/>
                  </a:srgbClr>
                </a:gs>
                <a:gs pos="100000">
                  <a:srgbClr val="404040">
                    <a:alpha val="100000"/>
                  </a:srgbClr>
                </a:gs>
              </a:gsLst>
              <a:path path="circle">
                <a:fillToRect l="50000" r="50000" t="50000" b="50000"/>
              </a:path>
            </a:gradFill>
          </p:spPr>
        </p:sp>
        <p:sp>
          <p:nvSpPr>
            <p:cNvPr name="TextBox 5" id="5"/>
            <p:cNvSpPr txBox="true"/>
            <p:nvPr/>
          </p:nvSpPr>
          <p:spPr>
            <a:xfrm>
              <a:off x="0" y="-28575"/>
              <a:ext cx="6812038" cy="3865034"/>
            </a:xfrm>
            <a:prstGeom prst="rect">
              <a:avLst/>
            </a:prstGeom>
          </p:spPr>
          <p:txBody>
            <a:bodyPr anchor="ctr" rtlCol="false" tIns="48876" lIns="48876" bIns="48876" rIns="48876"/>
            <a:lstStyle/>
            <a:p>
              <a:pPr algn="ctr">
                <a:lnSpc>
                  <a:spcPts val="1885"/>
                </a:lnSpc>
              </a:pPr>
            </a:p>
          </p:txBody>
        </p:sp>
      </p:grpSp>
      <p:sp>
        <p:nvSpPr>
          <p:cNvPr name="Freeform 6" id="6"/>
          <p:cNvSpPr/>
          <p:nvPr/>
        </p:nvSpPr>
        <p:spPr>
          <a:xfrm flipH="false" flipV="false" rot="0">
            <a:off x="11513154" y="1122660"/>
            <a:ext cx="5746146" cy="8041680"/>
          </a:xfrm>
          <a:custGeom>
            <a:avLst/>
            <a:gdLst/>
            <a:ahLst/>
            <a:cxnLst/>
            <a:rect r="r" b="b" t="t" l="l"/>
            <a:pathLst>
              <a:path h="8041680" w="5746146">
                <a:moveTo>
                  <a:pt x="0" y="0"/>
                </a:moveTo>
                <a:lnTo>
                  <a:pt x="5746146" y="0"/>
                </a:lnTo>
                <a:lnTo>
                  <a:pt x="5746146" y="8041680"/>
                </a:lnTo>
                <a:lnTo>
                  <a:pt x="0" y="80416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70653" y="1866276"/>
            <a:ext cx="6971764" cy="1123484"/>
          </a:xfrm>
          <a:prstGeom prst="rect">
            <a:avLst/>
          </a:prstGeom>
        </p:spPr>
        <p:txBody>
          <a:bodyPr anchor="t" rtlCol="false" tIns="0" lIns="0" bIns="0" rIns="0">
            <a:spAutoFit/>
          </a:bodyPr>
          <a:lstStyle/>
          <a:p>
            <a:pPr algn="l">
              <a:lnSpc>
                <a:spcPts val="8074"/>
              </a:lnSpc>
            </a:pPr>
            <a:r>
              <a:rPr lang="en-US" sz="8776" i="true" spc="930">
                <a:solidFill>
                  <a:srgbClr val="FDFEFE"/>
                </a:solidFill>
                <a:latin typeface="Sugo Display Italics"/>
                <a:ea typeface="Sugo Display Italics"/>
                <a:cs typeface="Sugo Display Italics"/>
                <a:sym typeface="Sugo Display Italics"/>
              </a:rPr>
              <a:t>CONCLUSION</a:t>
            </a:r>
          </a:p>
        </p:txBody>
      </p:sp>
      <p:sp>
        <p:nvSpPr>
          <p:cNvPr name="TextBox 8" id="8"/>
          <p:cNvSpPr txBox="true"/>
          <p:nvPr/>
        </p:nvSpPr>
        <p:spPr>
          <a:xfrm rot="0">
            <a:off x="1170653" y="3407212"/>
            <a:ext cx="10587171" cy="6366510"/>
          </a:xfrm>
          <a:prstGeom prst="rect">
            <a:avLst/>
          </a:prstGeom>
        </p:spPr>
        <p:txBody>
          <a:bodyPr anchor="t" rtlCol="false" tIns="0" lIns="0" bIns="0" rIns="0">
            <a:spAutoFit/>
          </a:bodyPr>
          <a:lstStyle/>
          <a:p>
            <a:pPr algn="l">
              <a:lnSpc>
                <a:spcPts val="5040"/>
              </a:lnSpc>
            </a:pPr>
            <a:r>
              <a:rPr lang="en-US" sz="3600">
                <a:solidFill>
                  <a:srgbClr val="FDFEFE"/>
                </a:solidFill>
                <a:latin typeface="Roboto Condensed"/>
                <a:ea typeface="Roboto Condensed"/>
                <a:cs typeface="Roboto Condensed"/>
                <a:sym typeface="Roboto Condensed"/>
              </a:rPr>
              <a:t>Trabajar en este proyecto me ha enseñado a enfrentarme al desarrollo de una aplicación desde cero, sin compañeros a los que recurrir para resolver dudas ni una base previa sobre la que apoyarme. </a:t>
            </a:r>
          </a:p>
          <a:p>
            <a:pPr algn="l">
              <a:lnSpc>
                <a:spcPts val="5040"/>
              </a:lnSpc>
            </a:pPr>
            <a:r>
              <a:rPr lang="en-US" sz="3600">
                <a:solidFill>
                  <a:srgbClr val="FDFEFE"/>
                </a:solidFill>
                <a:latin typeface="Roboto Condensed"/>
                <a:ea typeface="Roboto Condensed"/>
                <a:cs typeface="Roboto Condensed"/>
                <a:sym typeface="Roboto Condensed"/>
              </a:rPr>
              <a:t>Ha sido un proceso que me ha obligado a buscar soluciones por mi cuenta, tomar decisio</a:t>
            </a:r>
            <a:r>
              <a:rPr lang="en-US" sz="3600">
                <a:solidFill>
                  <a:srgbClr val="FDFEFE"/>
                </a:solidFill>
                <a:latin typeface="Roboto Condensed"/>
                <a:ea typeface="Roboto Condensed"/>
                <a:cs typeface="Roboto Condensed"/>
                <a:sym typeface="Roboto Condensed"/>
              </a:rPr>
              <a:t>nes y adaptarme constantemente a los problemas que iban surgiendo. </a:t>
            </a:r>
          </a:p>
          <a:p>
            <a:pPr algn="l">
              <a:lnSpc>
                <a:spcPts val="5040"/>
              </a:lnSpc>
            </a:pPr>
            <a:r>
              <a:rPr lang="en-US" sz="3600">
                <a:solidFill>
                  <a:srgbClr val="FDFEFE"/>
                </a:solidFill>
                <a:latin typeface="Roboto Condensed"/>
                <a:ea typeface="Roboto Condensed"/>
                <a:cs typeface="Roboto Condensed"/>
                <a:sym typeface="Roboto Condensed"/>
              </a:rPr>
              <a:t>Esta experiencia me ha ayudado a crecer tanto a nivel técnico como personal, reforzando mi capacidad de análisis, investigación y organización.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38" r="0" b="-9638"/>
            </a:stretch>
          </a:blipFill>
        </p:spPr>
      </p:sp>
      <p:grpSp>
        <p:nvGrpSpPr>
          <p:cNvPr name="Group 3" id="3"/>
          <p:cNvGrpSpPr/>
          <p:nvPr/>
        </p:nvGrpSpPr>
        <p:grpSpPr>
          <a:xfrm rot="0">
            <a:off x="0" y="-6292"/>
            <a:ext cx="18288000" cy="10299584"/>
            <a:chOff x="0" y="0"/>
            <a:chExt cx="6812038" cy="3836459"/>
          </a:xfrm>
        </p:grpSpPr>
        <p:sp>
          <p:nvSpPr>
            <p:cNvPr name="Freeform 4" id="4"/>
            <p:cNvSpPr/>
            <p:nvPr/>
          </p:nvSpPr>
          <p:spPr>
            <a:xfrm flipH="false" flipV="false" rot="0">
              <a:off x="0" y="0"/>
              <a:ext cx="6812038" cy="3836459"/>
            </a:xfrm>
            <a:custGeom>
              <a:avLst/>
              <a:gdLst/>
              <a:ahLst/>
              <a:cxnLst/>
              <a:rect r="r" b="b" t="t" l="l"/>
              <a:pathLst>
                <a:path h="3836459" w="6812038">
                  <a:moveTo>
                    <a:pt x="0" y="0"/>
                  </a:moveTo>
                  <a:lnTo>
                    <a:pt x="6812038" y="0"/>
                  </a:lnTo>
                  <a:lnTo>
                    <a:pt x="6812038" y="3836459"/>
                  </a:lnTo>
                  <a:lnTo>
                    <a:pt x="0" y="3836459"/>
                  </a:lnTo>
                  <a:close/>
                </a:path>
              </a:pathLst>
            </a:custGeom>
            <a:gradFill rotWithShape="true">
              <a:gsLst>
                <a:gs pos="0">
                  <a:srgbClr val="404040">
                    <a:alpha val="50000"/>
                  </a:srgbClr>
                </a:gs>
                <a:gs pos="100000">
                  <a:srgbClr val="404040">
                    <a:alpha val="100000"/>
                  </a:srgbClr>
                </a:gs>
              </a:gsLst>
              <a:path path="circle">
                <a:fillToRect l="50000" r="50000" t="50000" b="50000"/>
              </a:path>
            </a:gradFill>
          </p:spPr>
        </p:sp>
        <p:sp>
          <p:nvSpPr>
            <p:cNvPr name="TextBox 5" id="5"/>
            <p:cNvSpPr txBox="true"/>
            <p:nvPr/>
          </p:nvSpPr>
          <p:spPr>
            <a:xfrm>
              <a:off x="0" y="-28575"/>
              <a:ext cx="6812038" cy="3865034"/>
            </a:xfrm>
            <a:prstGeom prst="rect">
              <a:avLst/>
            </a:prstGeom>
          </p:spPr>
          <p:txBody>
            <a:bodyPr anchor="ctr" rtlCol="false" tIns="48876" lIns="48876" bIns="48876" rIns="48876"/>
            <a:lstStyle/>
            <a:p>
              <a:pPr algn="ctr">
                <a:lnSpc>
                  <a:spcPts val="1885"/>
                </a:lnSpc>
              </a:pPr>
            </a:p>
          </p:txBody>
        </p:sp>
      </p:grpSp>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170653" y="3291206"/>
            <a:ext cx="11363858" cy="6392170"/>
          </a:xfrm>
          <a:prstGeom prst="rect">
            <a:avLst/>
          </a:prstGeom>
        </p:spPr>
      </p:pic>
      <p:sp>
        <p:nvSpPr>
          <p:cNvPr name="Freeform 7" id="7"/>
          <p:cNvSpPr/>
          <p:nvPr/>
        </p:nvSpPr>
        <p:spPr>
          <a:xfrm flipH="true" flipV="false" rot="0">
            <a:off x="11285987" y="1621854"/>
            <a:ext cx="6553459" cy="7636446"/>
          </a:xfrm>
          <a:custGeom>
            <a:avLst/>
            <a:gdLst/>
            <a:ahLst/>
            <a:cxnLst/>
            <a:rect r="r" b="b" t="t" l="l"/>
            <a:pathLst>
              <a:path h="7636446" w="6553459">
                <a:moveTo>
                  <a:pt x="6553458" y="0"/>
                </a:moveTo>
                <a:lnTo>
                  <a:pt x="0" y="0"/>
                </a:lnTo>
                <a:lnTo>
                  <a:pt x="0" y="7636446"/>
                </a:lnTo>
                <a:lnTo>
                  <a:pt x="6553458" y="7636446"/>
                </a:lnTo>
                <a:lnTo>
                  <a:pt x="655345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170653" y="1866276"/>
            <a:ext cx="7578362" cy="1123484"/>
          </a:xfrm>
          <a:prstGeom prst="rect">
            <a:avLst/>
          </a:prstGeom>
        </p:spPr>
        <p:txBody>
          <a:bodyPr anchor="t" rtlCol="false" tIns="0" lIns="0" bIns="0" rIns="0">
            <a:spAutoFit/>
          </a:bodyPr>
          <a:lstStyle/>
          <a:p>
            <a:pPr algn="l">
              <a:lnSpc>
                <a:spcPts val="8074"/>
              </a:lnSpc>
            </a:pPr>
            <a:r>
              <a:rPr lang="en-US" sz="8776" i="true" spc="930">
                <a:solidFill>
                  <a:srgbClr val="FDFEFE"/>
                </a:solidFill>
                <a:latin typeface="Sugo Display Italics"/>
                <a:ea typeface="Sugo Display Italics"/>
                <a:cs typeface="Sugo Display Italics"/>
                <a:sym typeface="Sugo Display Italics"/>
              </a:rPr>
              <a:t>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38" r="0" b="-9638"/>
            </a:stretch>
          </a:blipFill>
        </p:spPr>
      </p:sp>
      <p:grpSp>
        <p:nvGrpSpPr>
          <p:cNvPr name="Group 3" id="3"/>
          <p:cNvGrpSpPr/>
          <p:nvPr/>
        </p:nvGrpSpPr>
        <p:grpSpPr>
          <a:xfrm rot="0">
            <a:off x="0" y="-6292"/>
            <a:ext cx="18288000" cy="10299584"/>
            <a:chOff x="0" y="0"/>
            <a:chExt cx="6812038" cy="3836459"/>
          </a:xfrm>
        </p:grpSpPr>
        <p:sp>
          <p:nvSpPr>
            <p:cNvPr name="Freeform 4" id="4"/>
            <p:cNvSpPr/>
            <p:nvPr/>
          </p:nvSpPr>
          <p:spPr>
            <a:xfrm flipH="false" flipV="false" rot="0">
              <a:off x="0" y="0"/>
              <a:ext cx="6812038" cy="3836459"/>
            </a:xfrm>
            <a:custGeom>
              <a:avLst/>
              <a:gdLst/>
              <a:ahLst/>
              <a:cxnLst/>
              <a:rect r="r" b="b" t="t" l="l"/>
              <a:pathLst>
                <a:path h="3836459" w="6812038">
                  <a:moveTo>
                    <a:pt x="0" y="0"/>
                  </a:moveTo>
                  <a:lnTo>
                    <a:pt x="6812038" y="0"/>
                  </a:lnTo>
                  <a:lnTo>
                    <a:pt x="6812038" y="3836459"/>
                  </a:lnTo>
                  <a:lnTo>
                    <a:pt x="0" y="3836459"/>
                  </a:lnTo>
                  <a:close/>
                </a:path>
              </a:pathLst>
            </a:custGeom>
            <a:gradFill rotWithShape="true">
              <a:gsLst>
                <a:gs pos="0">
                  <a:srgbClr val="404040">
                    <a:alpha val="50000"/>
                  </a:srgbClr>
                </a:gs>
                <a:gs pos="100000">
                  <a:srgbClr val="404040">
                    <a:alpha val="100000"/>
                  </a:srgbClr>
                </a:gs>
              </a:gsLst>
              <a:path path="circle">
                <a:fillToRect l="50000" r="50000" t="50000" b="50000"/>
              </a:path>
            </a:gradFill>
          </p:spPr>
        </p:sp>
        <p:sp>
          <p:nvSpPr>
            <p:cNvPr name="TextBox 5" id="5"/>
            <p:cNvSpPr txBox="true"/>
            <p:nvPr/>
          </p:nvSpPr>
          <p:spPr>
            <a:xfrm>
              <a:off x="0" y="-28575"/>
              <a:ext cx="6812038" cy="3865034"/>
            </a:xfrm>
            <a:prstGeom prst="rect">
              <a:avLst/>
            </a:prstGeom>
          </p:spPr>
          <p:txBody>
            <a:bodyPr anchor="ctr" rtlCol="false" tIns="48876" lIns="48876" bIns="48876" rIns="48876"/>
            <a:lstStyle/>
            <a:p>
              <a:pPr algn="ctr">
                <a:lnSpc>
                  <a:spcPts val="1885"/>
                </a:lnSpc>
              </a:pPr>
            </a:p>
          </p:txBody>
        </p:sp>
      </p:grpSp>
      <p:sp>
        <p:nvSpPr>
          <p:cNvPr name="Freeform 6" id="6"/>
          <p:cNvSpPr/>
          <p:nvPr/>
        </p:nvSpPr>
        <p:spPr>
          <a:xfrm flipH="false" flipV="false" rot="0">
            <a:off x="1766840" y="1656726"/>
            <a:ext cx="3443213" cy="7990578"/>
          </a:xfrm>
          <a:custGeom>
            <a:avLst/>
            <a:gdLst/>
            <a:ahLst/>
            <a:cxnLst/>
            <a:rect r="r" b="b" t="t" l="l"/>
            <a:pathLst>
              <a:path h="7990578" w="3443213">
                <a:moveTo>
                  <a:pt x="0" y="0"/>
                </a:moveTo>
                <a:lnTo>
                  <a:pt x="3443213" y="0"/>
                </a:lnTo>
                <a:lnTo>
                  <a:pt x="3443213" y="7990579"/>
                </a:lnTo>
                <a:lnTo>
                  <a:pt x="0" y="7990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0" y="3803393"/>
            <a:ext cx="18288000" cy="1943100"/>
          </a:xfrm>
          <a:prstGeom prst="rect">
            <a:avLst/>
          </a:prstGeom>
        </p:spPr>
        <p:txBody>
          <a:bodyPr anchor="t" rtlCol="false" tIns="0" lIns="0" bIns="0" rIns="0">
            <a:spAutoFit/>
          </a:bodyPr>
          <a:lstStyle/>
          <a:p>
            <a:pPr algn="ctr">
              <a:lnSpc>
                <a:spcPts val="13800"/>
              </a:lnSpc>
            </a:pPr>
            <a:r>
              <a:rPr lang="en-US" sz="15000" i="true" spc="2505">
                <a:solidFill>
                  <a:srgbClr val="FDFEFE"/>
                </a:solidFill>
                <a:latin typeface="Sugo Display Italics"/>
                <a:ea typeface="Sugo Display Italics"/>
                <a:cs typeface="Sugo Display Italics"/>
                <a:sym typeface="Sugo Display Italics"/>
              </a:rPr>
              <a:t>PREGUNTAS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38" r="0" b="-9638"/>
            </a:stretch>
          </a:blipFill>
        </p:spPr>
      </p:sp>
      <p:grpSp>
        <p:nvGrpSpPr>
          <p:cNvPr name="Group 3" id="3"/>
          <p:cNvGrpSpPr/>
          <p:nvPr/>
        </p:nvGrpSpPr>
        <p:grpSpPr>
          <a:xfrm rot="0">
            <a:off x="0" y="-12584"/>
            <a:ext cx="18288000" cy="10299584"/>
            <a:chOff x="0" y="0"/>
            <a:chExt cx="6812038" cy="3836459"/>
          </a:xfrm>
        </p:grpSpPr>
        <p:sp>
          <p:nvSpPr>
            <p:cNvPr name="Freeform 4" id="4"/>
            <p:cNvSpPr/>
            <p:nvPr/>
          </p:nvSpPr>
          <p:spPr>
            <a:xfrm flipH="false" flipV="false" rot="0">
              <a:off x="0" y="0"/>
              <a:ext cx="6812038" cy="3836459"/>
            </a:xfrm>
            <a:custGeom>
              <a:avLst/>
              <a:gdLst/>
              <a:ahLst/>
              <a:cxnLst/>
              <a:rect r="r" b="b" t="t" l="l"/>
              <a:pathLst>
                <a:path h="3836459" w="6812038">
                  <a:moveTo>
                    <a:pt x="0" y="0"/>
                  </a:moveTo>
                  <a:lnTo>
                    <a:pt x="6812038" y="0"/>
                  </a:lnTo>
                  <a:lnTo>
                    <a:pt x="6812038" y="3836459"/>
                  </a:lnTo>
                  <a:lnTo>
                    <a:pt x="0" y="3836459"/>
                  </a:lnTo>
                  <a:close/>
                </a:path>
              </a:pathLst>
            </a:custGeom>
            <a:gradFill rotWithShape="true">
              <a:gsLst>
                <a:gs pos="0">
                  <a:srgbClr val="404040">
                    <a:alpha val="50000"/>
                  </a:srgbClr>
                </a:gs>
                <a:gs pos="100000">
                  <a:srgbClr val="404040">
                    <a:alpha val="100000"/>
                  </a:srgbClr>
                </a:gs>
              </a:gsLst>
              <a:path path="circle">
                <a:fillToRect l="50000" r="50000" t="50000" b="50000"/>
              </a:path>
            </a:gradFill>
          </p:spPr>
        </p:sp>
        <p:sp>
          <p:nvSpPr>
            <p:cNvPr name="TextBox 5" id="5"/>
            <p:cNvSpPr txBox="true"/>
            <p:nvPr/>
          </p:nvSpPr>
          <p:spPr>
            <a:xfrm>
              <a:off x="0" y="-28575"/>
              <a:ext cx="6812038" cy="3865034"/>
            </a:xfrm>
            <a:prstGeom prst="rect">
              <a:avLst/>
            </a:prstGeom>
          </p:spPr>
          <p:txBody>
            <a:bodyPr anchor="ctr" rtlCol="false" tIns="48876" lIns="48876" bIns="48876" rIns="48876"/>
            <a:lstStyle/>
            <a:p>
              <a:pPr algn="ctr">
                <a:lnSpc>
                  <a:spcPts val="1885"/>
                </a:lnSpc>
              </a:pPr>
            </a:p>
          </p:txBody>
        </p:sp>
      </p:grpSp>
      <p:sp>
        <p:nvSpPr>
          <p:cNvPr name="TextBox 6" id="6"/>
          <p:cNvSpPr txBox="true"/>
          <p:nvPr/>
        </p:nvSpPr>
        <p:spPr>
          <a:xfrm rot="0">
            <a:off x="4370953" y="3811645"/>
            <a:ext cx="9378837" cy="3282835"/>
          </a:xfrm>
          <a:prstGeom prst="rect">
            <a:avLst/>
          </a:prstGeom>
        </p:spPr>
        <p:txBody>
          <a:bodyPr anchor="t" rtlCol="false" tIns="0" lIns="0" bIns="0" rIns="0">
            <a:spAutoFit/>
          </a:bodyPr>
          <a:lstStyle/>
          <a:p>
            <a:pPr algn="ctr">
              <a:lnSpc>
                <a:spcPts val="23658"/>
              </a:lnSpc>
            </a:pPr>
            <a:r>
              <a:rPr lang="en-US" sz="25715" i="true" spc="2725">
                <a:solidFill>
                  <a:srgbClr val="FDFEFE"/>
                </a:solidFill>
                <a:latin typeface="Sugo Display Italics"/>
                <a:ea typeface="Sugo Display Italics"/>
                <a:cs typeface="Sugo Display Italics"/>
                <a:sym typeface="Sugo Display Italics"/>
              </a:rPr>
              <a:t>FIN</a:t>
            </a:r>
          </a:p>
        </p:txBody>
      </p:sp>
      <p:sp>
        <p:nvSpPr>
          <p:cNvPr name="Freeform 7" id="7"/>
          <p:cNvSpPr/>
          <p:nvPr/>
        </p:nvSpPr>
        <p:spPr>
          <a:xfrm flipH="true" flipV="false" rot="0">
            <a:off x="11871277" y="5647144"/>
            <a:ext cx="1962141" cy="2286393"/>
          </a:xfrm>
          <a:custGeom>
            <a:avLst/>
            <a:gdLst/>
            <a:ahLst/>
            <a:cxnLst/>
            <a:rect r="r" b="b" t="t" l="l"/>
            <a:pathLst>
              <a:path h="2286393" w="1962141">
                <a:moveTo>
                  <a:pt x="1962141" y="0"/>
                </a:moveTo>
                <a:lnTo>
                  <a:pt x="0" y="0"/>
                </a:lnTo>
                <a:lnTo>
                  <a:pt x="0" y="2286393"/>
                </a:lnTo>
                <a:lnTo>
                  <a:pt x="1962141" y="2286393"/>
                </a:lnTo>
                <a:lnTo>
                  <a:pt x="196214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738159" y="6347569"/>
            <a:ext cx="3849526" cy="3906346"/>
          </a:xfrm>
          <a:custGeom>
            <a:avLst/>
            <a:gdLst/>
            <a:ahLst/>
            <a:cxnLst/>
            <a:rect r="r" b="b" t="t" l="l"/>
            <a:pathLst>
              <a:path h="3906346" w="3849526">
                <a:moveTo>
                  <a:pt x="0" y="0"/>
                </a:moveTo>
                <a:lnTo>
                  <a:pt x="3849526" y="0"/>
                </a:lnTo>
                <a:lnTo>
                  <a:pt x="3849526" y="3906346"/>
                </a:lnTo>
                <a:lnTo>
                  <a:pt x="0" y="390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25183" y="6790340"/>
            <a:ext cx="4707767" cy="6857162"/>
          </a:xfrm>
          <a:custGeom>
            <a:avLst/>
            <a:gdLst/>
            <a:ahLst/>
            <a:cxnLst/>
            <a:rect r="r" b="b" t="t" l="l"/>
            <a:pathLst>
              <a:path h="6857162" w="4707767">
                <a:moveTo>
                  <a:pt x="0" y="0"/>
                </a:moveTo>
                <a:lnTo>
                  <a:pt x="4707766" y="0"/>
                </a:lnTo>
                <a:lnTo>
                  <a:pt x="4707766" y="6857163"/>
                </a:lnTo>
                <a:lnTo>
                  <a:pt x="0" y="68571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5164320" y="5647144"/>
            <a:ext cx="1380992" cy="2442270"/>
          </a:xfrm>
          <a:custGeom>
            <a:avLst/>
            <a:gdLst/>
            <a:ahLst/>
            <a:cxnLst/>
            <a:rect r="r" b="b" t="t" l="l"/>
            <a:pathLst>
              <a:path h="2442270" w="1380992">
                <a:moveTo>
                  <a:pt x="0" y="0"/>
                </a:moveTo>
                <a:lnTo>
                  <a:pt x="1380993" y="0"/>
                </a:lnTo>
                <a:lnTo>
                  <a:pt x="1380993" y="2442270"/>
                </a:lnTo>
                <a:lnTo>
                  <a:pt x="0" y="24422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DAGoq_R4L1k</dc:identifier>
  <dcterms:modified xsi:type="dcterms:W3CDTF">2011-08-01T06:04:30Z</dcterms:modified>
  <cp:revision>1</cp:revision>
  <dc:title>Beige White Minimalist Project Presentation</dc:title>
</cp:coreProperties>
</file>